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charts/style1.xml" ContentType="application/vnd.ms-office.chart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58" r:id="rId5"/>
    <p:sldId id="261" r:id="rId6"/>
    <p:sldId id="262" r:id="rId7"/>
    <p:sldId id="259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7AD-4945-88F1-B55B7816B39D}"/>
              </c:ext>
            </c:extLst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7AD-4945-88F1-B55B7816B39D}"/>
              </c:ext>
            </c:extLst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7AD-4945-88F1-B55B7816B39D}"/>
              </c:ext>
            </c:extLst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7AD-4945-88F1-B55B7816B39D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Мнение родителей</c:v>
                </c:pt>
                <c:pt idx="1">
                  <c:v>Советы друзей</c:v>
                </c:pt>
                <c:pt idx="2">
                  <c:v>Интерес к предметам</c:v>
                </c:pt>
                <c:pt idx="3">
                  <c:v>Информация в СМИ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</c:v>
                </c:pt>
                <c:pt idx="1">
                  <c:v>41</c:v>
                </c:pt>
                <c:pt idx="2">
                  <c:v>15</c:v>
                </c:pt>
                <c:pt idx="3">
                  <c:v>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7AD-4945-88F1-B55B7816B39D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38554243219601"/>
          <c:y val="0.35806252726539861"/>
          <c:w val="0.32781124234470727"/>
          <c:h val="0.5812890717692637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16632"/>
            <a:ext cx="9144000" cy="432048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Муниципальное бюджетное общеобразовательное учреждение 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«Средняя общеобразовательная школа №16 города Белово»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Кемеровская область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4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Роль родителей </a:t>
            </a:r>
            <a:br>
              <a:rPr lang="ru-RU" sz="4400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sz="4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в решении вопросов формирования профессионального самоопределения обучающихся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4437112"/>
            <a:ext cx="6408712" cy="2232248"/>
          </a:xfrm>
        </p:spPr>
        <p:txBody>
          <a:bodyPr>
            <a:normAutofit/>
          </a:bodyPr>
          <a:lstStyle/>
          <a:p>
            <a:endParaRPr lang="ru-RU" sz="2000" dirty="0"/>
          </a:p>
          <a:p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Кирсанова Елена Юрьевна</a:t>
            </a:r>
          </a:p>
          <a:p>
            <a:r>
              <a:rPr lang="ru-RU" sz="2000" dirty="0"/>
              <a:t>учитель технологии и экономики</a:t>
            </a:r>
          </a:p>
          <a:p>
            <a:endParaRPr lang="ru-RU" sz="20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19256" cy="1296144"/>
          </a:xfrm>
        </p:spPr>
        <p:txBody>
          <a:bodyPr>
            <a:normAutofit fontScale="90000"/>
          </a:bodyPr>
          <a:lstStyle/>
          <a:p>
            <a:pPr algn="r"/>
            <a:r>
              <a:rPr lang="ru-RU" sz="4400" b="1" dirty="0"/>
              <a:t>Не профессия выбирает человека, </a:t>
            </a:r>
            <a:br>
              <a:rPr lang="ru-RU" sz="4400" b="1" dirty="0"/>
            </a:br>
            <a:r>
              <a:rPr lang="ru-RU" sz="4400" b="1" dirty="0"/>
              <a:t>а человек профессию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i="1" dirty="0"/>
              <a:t>Сократ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340768"/>
            <a:ext cx="4762500" cy="3648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17727" y="3164805"/>
            <a:ext cx="4641184" cy="337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249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08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Выбор будущей профессии - важный шаг в жизни современного подростка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профессиональные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намерения обучающихся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большой степени влияют родители и семейные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традиции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Нет родителей, которые бы                                      не желали детям добра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Родители искренне желают                                     им счастья и хотят помочь                                              в выборе профессии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Picture 2" descr="I:\Итоговая работа КУРСЫ\Кемерово ВУЗЫ\Изображение 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068960"/>
            <a:ext cx="3806624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/>
              <a:t/>
            </a:r>
            <a:br>
              <a:rPr lang="ru-RU" sz="4400" b="1" dirty="0"/>
            </a:br>
            <a:r>
              <a:rPr lang="ru-RU" sz="4400" b="1" dirty="0"/>
              <a:t>Опрос старшеклассников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26" name="Объект 2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93902489"/>
              </p:ext>
            </p:extLst>
          </p:nvPr>
        </p:nvGraphicFramePr>
        <p:xfrm>
          <a:off x="0" y="1916113"/>
          <a:ext cx="9144000" cy="4825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/>
              <a:t>Ошибки родителей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>
            <a:normAutofit/>
          </a:bodyPr>
          <a:lstStyle/>
          <a:p>
            <a:r>
              <a:rPr lang="ru-RU" sz="3200" dirty="0"/>
              <a:t>Переоценка способностей своих детей</a:t>
            </a:r>
          </a:p>
          <a:p>
            <a:r>
              <a:rPr lang="ru-RU" sz="3200" dirty="0"/>
              <a:t>Уверенность в том, что они, как никто, знают, что нужно их </a:t>
            </a:r>
            <a:r>
              <a:rPr lang="ru-RU" sz="3200" dirty="0" smtClean="0"/>
              <a:t>ребёнку</a:t>
            </a:r>
            <a:endParaRPr lang="ru-RU" sz="3200" dirty="0"/>
          </a:p>
          <a:p>
            <a:r>
              <a:rPr lang="ru-RU" sz="3200" dirty="0"/>
              <a:t>Навязывание своей воли</a:t>
            </a:r>
          </a:p>
          <a:p>
            <a:pPr marL="0" indent="0">
              <a:buNone/>
            </a:pPr>
            <a:r>
              <a:rPr lang="ru-RU" sz="2800" b="1" i="1" dirty="0"/>
              <a:t> </a:t>
            </a:r>
          </a:p>
          <a:p>
            <a:endParaRPr lang="ru-RU" sz="2800" i="1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3573016"/>
            <a:ext cx="5743311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Условия успешного взаимодействия родителей с ребенком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700808"/>
            <a:ext cx="9036496" cy="5040560"/>
          </a:xfrm>
        </p:spPr>
        <p:txBody>
          <a:bodyPr>
            <a:normAutofit fontScale="92500" lnSpcReduction="1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  <a:tab pos="3955415" algn="l"/>
              </a:tabLs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Знания родителями интересов и потребностей своего ребенка;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  <a:tab pos="3955415" algn="l"/>
              </a:tabLs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Умение сотрудничать в достижении общей цели;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  <a:tab pos="3955415" algn="l"/>
              </a:tabLs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Общаться с детьми нестандартно, естественно;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  <a:tab pos="3955415" algn="l"/>
              </a:tabLs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Глубоко “по-настоящему” чувствовать ребенка, быть готовыми и способными к сопереживанию;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  <a:tab pos="3955415" algn="l"/>
              </a:tabLs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Становиться на позицию ребенка, видеть в нем личность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  <a:tab pos="3955415" algn="l"/>
              </a:tabLst>
            </a:pPr>
            <a:r>
              <a:rPr lang="ru-RU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Умение управлять собой, своим поведением, чувствами, исключить во взаимоотношениях с детьми грубость, авторитарность, назидательность, панибратство</a:t>
            </a:r>
            <a:endParaRPr lang="ru-R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  <a:tab pos="3955415" algn="l"/>
              </a:tabLs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29614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Причины, приводящие</a:t>
            </a:r>
            <a:br>
              <a:rPr lang="ru-RU" sz="4000" b="1" dirty="0"/>
            </a:br>
            <a:r>
              <a:rPr lang="ru-RU" sz="4000" b="1" dirty="0"/>
              <a:t> к неправильному выбору 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9144000" cy="4551784"/>
          </a:xfrm>
        </p:spPr>
        <p:txBody>
          <a:bodyPr>
            <a:normAutofit/>
          </a:bodyPr>
          <a:lstStyle/>
          <a:p>
            <a:r>
              <a:rPr lang="ru-RU" sz="2800" dirty="0"/>
              <a:t>Недостаточная информированность о профессиях</a:t>
            </a:r>
          </a:p>
          <a:p>
            <a:r>
              <a:rPr lang="ru-RU" sz="2800" dirty="0"/>
              <a:t>Незнание себя, </a:t>
            </a:r>
            <a:r>
              <a:rPr lang="ru-RU" sz="2800" dirty="0" smtClean="0"/>
              <a:t>своего здоровья, способностей,</a:t>
            </a:r>
          </a:p>
          <a:p>
            <a:pPr>
              <a:buNone/>
            </a:pPr>
            <a:r>
              <a:rPr lang="ru-RU" sz="2800" dirty="0" smtClean="0"/>
              <a:t>неумение </a:t>
            </a:r>
            <a:r>
              <a:rPr lang="ru-RU" sz="2800" dirty="0"/>
              <a:t>соотнести их с требованиями профессий</a:t>
            </a:r>
          </a:p>
          <a:p>
            <a:r>
              <a:rPr lang="ru-RU" sz="2800" dirty="0"/>
              <a:t>Незнание </a:t>
            </a:r>
            <a:r>
              <a:rPr lang="ru-RU" sz="2800" dirty="0" smtClean="0"/>
              <a:t>правил </a:t>
            </a:r>
            <a:r>
              <a:rPr lang="ru-RU" sz="2800" dirty="0"/>
              <a:t>выбора профессий</a:t>
            </a:r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4706" y="4021529"/>
            <a:ext cx="3312368" cy="24823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4048708"/>
            <a:ext cx="3461010" cy="242803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/>
              <a:t>Заключение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4680520"/>
          </a:xfrm>
        </p:spPr>
        <p:txBody>
          <a:bodyPr>
            <a:normAutofit/>
          </a:bodyPr>
          <a:lstStyle/>
          <a:p>
            <a:r>
              <a:rPr lang="ru-RU" dirty="0"/>
              <a:t>Задача родителей – помочь подростку взрослеть рядом с ними, быть нужными своему </a:t>
            </a:r>
            <a:r>
              <a:rPr lang="ru-RU" dirty="0" smtClean="0"/>
              <a:t>ребёнку</a:t>
            </a:r>
            <a:r>
              <a:rPr lang="ru-RU" dirty="0"/>
              <a:t>,  быть настроенными “на его волну”. И взрослым, и детям необходимо помнить, что человек “состоит” из души, тела и дела, которое его кормит, одевает, согревает. Молодые люди выбирают не профессию в чистом виде,   а уровень и образ жизни, </a:t>
            </a:r>
            <a:r>
              <a:rPr lang="ru-RU" dirty="0" smtClean="0"/>
              <a:t>своё </a:t>
            </a:r>
            <a:r>
              <a:rPr lang="ru-RU" dirty="0"/>
              <a:t>будущее.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38" t="37400" r="15350" b="19550"/>
          <a:stretch/>
        </p:blipFill>
        <p:spPr>
          <a:xfrm>
            <a:off x="1151620" y="3717032"/>
            <a:ext cx="6840760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96144"/>
          </a:xfrm>
        </p:spPr>
        <p:txBody>
          <a:bodyPr/>
          <a:lstStyle/>
          <a:p>
            <a:pPr algn="ctr"/>
            <a:r>
              <a:rPr lang="ru-RU" b="1" dirty="0"/>
              <a:t>Спасибо за внимание</a:t>
            </a:r>
          </a:p>
        </p:txBody>
      </p:sp>
      <p:pic>
        <p:nvPicPr>
          <p:cNvPr id="7" name="Picture 7" descr="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281"/>
          <a:stretch>
            <a:fillRect/>
          </a:stretch>
        </p:blipFill>
        <p:spPr bwMode="auto">
          <a:xfrm>
            <a:off x="1475655" y="1513641"/>
            <a:ext cx="6430387" cy="4712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86000" y="2967334"/>
            <a:ext cx="58143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chemeClr val="bg1"/>
              </a:solidFill>
            </a:endParaRPr>
          </a:p>
          <a:p>
            <a:r>
              <a:rPr lang="ru-RU" sz="2400" dirty="0">
                <a:solidFill>
                  <a:schemeClr val="bg1"/>
                </a:solidFill>
              </a:rPr>
              <a:t>Кирсанова Елена Юрьевна</a:t>
            </a:r>
          </a:p>
          <a:p>
            <a:r>
              <a:rPr lang="ru-RU" sz="2400" dirty="0">
                <a:solidFill>
                  <a:schemeClr val="bg1"/>
                </a:solidFill>
              </a:rPr>
              <a:t>учитель технологии и экономики</a:t>
            </a:r>
          </a:p>
          <a:p>
            <a:r>
              <a:rPr lang="ru-RU" sz="2400" dirty="0">
                <a:solidFill>
                  <a:schemeClr val="bg1"/>
                </a:solidFill>
              </a:rPr>
              <a:t>МБОУ СОШ №16 города Белово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400</TotalTime>
  <Words>267</Words>
  <Application>Microsoft Office PowerPoint</Application>
  <PresentationFormat>Экран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Муниципальное бюджетное общеобразовательное учреждение  «Средняя общеобразовательная школа №16 города Белово» Кемеровская область  Роль родителей  в решении вопросов формирования профессионального самоопределения обучающихся</vt:lpstr>
      <vt:lpstr>Не профессия выбирает человека,  а человек профессию Сократ </vt:lpstr>
      <vt:lpstr>Выбор будущей профессии - важный шаг в жизни современного подростка</vt:lpstr>
      <vt:lpstr> Опрос старшеклассников </vt:lpstr>
      <vt:lpstr>Ошибки родителей</vt:lpstr>
      <vt:lpstr>Условия успешного взаимодействия родителей с ребенком</vt:lpstr>
      <vt:lpstr>Причины, приводящие  к неправильному выбору </vt:lpstr>
      <vt:lpstr>Заключение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диагностики  и консультирования обучающихся  в профессиональном самоопределении</dc:title>
  <dc:creator>Елена</dc:creator>
  <cp:lastModifiedBy>galex</cp:lastModifiedBy>
  <cp:revision>40</cp:revision>
  <dcterms:created xsi:type="dcterms:W3CDTF">2013-03-27T15:29:19Z</dcterms:created>
  <dcterms:modified xsi:type="dcterms:W3CDTF">2017-03-27T02:03:07Z</dcterms:modified>
</cp:coreProperties>
</file>